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3" r:id="rId2"/>
    <p:sldId id="264" r:id="rId3"/>
  </p:sldIdLst>
  <p:sldSz cx="7772400" cy="10058400"/>
  <p:notesSz cx="7010400" cy="9296400"/>
  <p:defaultTextStyle>
    <a:defPPr>
      <a:defRPr lang="en-US"/>
    </a:defPPr>
    <a:lvl1pPr marL="0" algn="l" defTabSz="5092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292" algn="l" defTabSz="5092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586" algn="l" defTabSz="5092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7879" algn="l" defTabSz="5092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173" algn="l" defTabSz="5092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6466" algn="l" defTabSz="5092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5758" algn="l" defTabSz="5092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052" algn="l" defTabSz="5092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4344" algn="l" defTabSz="5092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2040" y="108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3B9EC78-9054-4DBA-BA5A-BAFCEEE96E90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8CC7E14-7574-4C4C-B8DC-F17AE5DAF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27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48D4FC4-E864-5544-9B78-B023D50DDF26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59000" y="696913"/>
            <a:ext cx="26924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1E2F168-1B3F-F74E-8B08-F48468863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5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092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292" algn="l" defTabSz="5092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586" algn="l" defTabSz="5092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7879" algn="l" defTabSz="5092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173" algn="l" defTabSz="5092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6466" algn="l" defTabSz="5092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5758" algn="l" defTabSz="5092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052" algn="l" defTabSz="5092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4344" algn="l" defTabSz="5092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9000" y="696913"/>
            <a:ext cx="26924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2F168-1B3F-F74E-8B08-F4846886324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70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9000" y="696913"/>
            <a:ext cx="26924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2F168-1B3F-F74E-8B08-F4846886324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70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8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7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6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5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4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F937A-E3EE-0C48-A262-1DEDAEF015F3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A052-BA20-1F41-9EDF-0E6B8EE0E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2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F937A-E3EE-0C48-A262-1DEDAEF015F3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A052-BA20-1F41-9EDF-0E6B8EE0E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295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F937A-E3EE-0C48-A262-1DEDAEF015F3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A052-BA20-1F41-9EDF-0E6B8EE0E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513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F937A-E3EE-0C48-A262-1DEDAEF015F3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A052-BA20-1F41-9EDF-0E6B8EE0E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94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29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58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78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1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64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575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05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43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F937A-E3EE-0C48-A262-1DEDAEF015F3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A052-BA20-1F41-9EDF-0E6B8EE0E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734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4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4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F937A-E3EE-0C48-A262-1DEDAEF015F3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A052-BA20-1F41-9EDF-0E6B8EE0E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004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292" indent="0">
              <a:buNone/>
              <a:defRPr sz="2200" b="1"/>
            </a:lvl2pPr>
            <a:lvl3pPr marL="1018586" indent="0">
              <a:buNone/>
              <a:defRPr sz="2000" b="1"/>
            </a:lvl3pPr>
            <a:lvl4pPr marL="1527879" indent="0">
              <a:buNone/>
              <a:defRPr sz="1800" b="1"/>
            </a:lvl4pPr>
            <a:lvl5pPr marL="2037173" indent="0">
              <a:buNone/>
              <a:defRPr sz="1800" b="1"/>
            </a:lvl5pPr>
            <a:lvl6pPr marL="2546466" indent="0">
              <a:buNone/>
              <a:defRPr sz="1800" b="1"/>
            </a:lvl6pPr>
            <a:lvl7pPr marL="3055758" indent="0">
              <a:buNone/>
              <a:defRPr sz="1800" b="1"/>
            </a:lvl7pPr>
            <a:lvl8pPr marL="3565052" indent="0">
              <a:buNone/>
              <a:defRPr sz="1800" b="1"/>
            </a:lvl8pPr>
            <a:lvl9pPr marL="407434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292" indent="0">
              <a:buNone/>
              <a:defRPr sz="2200" b="1"/>
            </a:lvl2pPr>
            <a:lvl3pPr marL="1018586" indent="0">
              <a:buNone/>
              <a:defRPr sz="2000" b="1"/>
            </a:lvl3pPr>
            <a:lvl4pPr marL="1527879" indent="0">
              <a:buNone/>
              <a:defRPr sz="1800" b="1"/>
            </a:lvl4pPr>
            <a:lvl5pPr marL="2037173" indent="0">
              <a:buNone/>
              <a:defRPr sz="1800" b="1"/>
            </a:lvl5pPr>
            <a:lvl6pPr marL="2546466" indent="0">
              <a:buNone/>
              <a:defRPr sz="1800" b="1"/>
            </a:lvl6pPr>
            <a:lvl7pPr marL="3055758" indent="0">
              <a:buNone/>
              <a:defRPr sz="1800" b="1"/>
            </a:lvl7pPr>
            <a:lvl8pPr marL="3565052" indent="0">
              <a:buNone/>
              <a:defRPr sz="1800" b="1"/>
            </a:lvl8pPr>
            <a:lvl9pPr marL="407434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F937A-E3EE-0C48-A262-1DEDAEF015F3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A052-BA20-1F41-9EDF-0E6B8EE0E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12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F937A-E3EE-0C48-A262-1DEDAEF015F3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A052-BA20-1F41-9EDF-0E6B8EE0E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226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F937A-E3EE-0C48-A262-1DEDAEF015F3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A052-BA20-1F41-9EDF-0E6B8EE0E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610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3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5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3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292" indent="0">
              <a:buNone/>
              <a:defRPr sz="1300"/>
            </a:lvl2pPr>
            <a:lvl3pPr marL="1018586" indent="0">
              <a:buNone/>
              <a:defRPr sz="1100"/>
            </a:lvl3pPr>
            <a:lvl4pPr marL="1527879" indent="0">
              <a:buNone/>
              <a:defRPr sz="1000"/>
            </a:lvl4pPr>
            <a:lvl5pPr marL="2037173" indent="0">
              <a:buNone/>
              <a:defRPr sz="1000"/>
            </a:lvl5pPr>
            <a:lvl6pPr marL="2546466" indent="0">
              <a:buNone/>
              <a:defRPr sz="1000"/>
            </a:lvl6pPr>
            <a:lvl7pPr marL="3055758" indent="0">
              <a:buNone/>
              <a:defRPr sz="1000"/>
            </a:lvl7pPr>
            <a:lvl8pPr marL="3565052" indent="0">
              <a:buNone/>
              <a:defRPr sz="1000"/>
            </a:lvl8pPr>
            <a:lvl9pPr marL="407434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F937A-E3EE-0C48-A262-1DEDAEF015F3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A052-BA20-1F41-9EDF-0E6B8EE0E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64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3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292" indent="0">
              <a:buNone/>
              <a:defRPr sz="3100"/>
            </a:lvl2pPr>
            <a:lvl3pPr marL="1018586" indent="0">
              <a:buNone/>
              <a:defRPr sz="2700"/>
            </a:lvl3pPr>
            <a:lvl4pPr marL="1527879" indent="0">
              <a:buNone/>
              <a:defRPr sz="2200"/>
            </a:lvl4pPr>
            <a:lvl5pPr marL="2037173" indent="0">
              <a:buNone/>
              <a:defRPr sz="2200"/>
            </a:lvl5pPr>
            <a:lvl6pPr marL="2546466" indent="0">
              <a:buNone/>
              <a:defRPr sz="2200"/>
            </a:lvl6pPr>
            <a:lvl7pPr marL="3055758" indent="0">
              <a:buNone/>
              <a:defRPr sz="2200"/>
            </a:lvl7pPr>
            <a:lvl8pPr marL="3565052" indent="0">
              <a:buNone/>
              <a:defRPr sz="2200"/>
            </a:lvl8pPr>
            <a:lvl9pPr marL="4074344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9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292" indent="0">
              <a:buNone/>
              <a:defRPr sz="1300"/>
            </a:lvl2pPr>
            <a:lvl3pPr marL="1018586" indent="0">
              <a:buNone/>
              <a:defRPr sz="1100"/>
            </a:lvl3pPr>
            <a:lvl4pPr marL="1527879" indent="0">
              <a:buNone/>
              <a:defRPr sz="1000"/>
            </a:lvl4pPr>
            <a:lvl5pPr marL="2037173" indent="0">
              <a:buNone/>
              <a:defRPr sz="1000"/>
            </a:lvl5pPr>
            <a:lvl6pPr marL="2546466" indent="0">
              <a:buNone/>
              <a:defRPr sz="1000"/>
            </a:lvl6pPr>
            <a:lvl7pPr marL="3055758" indent="0">
              <a:buNone/>
              <a:defRPr sz="1000"/>
            </a:lvl7pPr>
            <a:lvl8pPr marL="3565052" indent="0">
              <a:buNone/>
              <a:defRPr sz="1000"/>
            </a:lvl8pPr>
            <a:lvl9pPr marL="407434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F937A-E3EE-0C48-A262-1DEDAEF015F3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A052-BA20-1F41-9EDF-0E6B8EE0E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789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58" tIns="50929" rIns="101858" bIns="5092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4"/>
            <a:ext cx="6995160" cy="6638079"/>
          </a:xfrm>
          <a:prstGeom prst="rect">
            <a:avLst/>
          </a:prstGeom>
        </p:spPr>
        <p:txBody>
          <a:bodyPr vert="horz" lIns="101858" tIns="50929" rIns="101858" bIns="5092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58" tIns="50929" rIns="101858" bIns="50929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F937A-E3EE-0C48-A262-1DEDAEF015F3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58" tIns="50929" rIns="101858" bIns="50929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58" tIns="50929" rIns="101858" bIns="50929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AA052-BA20-1F41-9EDF-0E6B8EE0E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211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929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970" indent="-381970" algn="l" defTabSz="50929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601" indent="-318309" algn="l" defTabSz="50929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233" indent="-254646" algn="l" defTabSz="50929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525" indent="-254646" algn="l" defTabSz="50929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1819" indent="-254646" algn="l" defTabSz="50929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112" indent="-254646" algn="l" defTabSz="50929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0406" indent="-254646" algn="l" defTabSz="50929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19698" indent="-254646" algn="l" defTabSz="50929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8992" indent="-254646" algn="l" defTabSz="50929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2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292" algn="l" defTabSz="5092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586" algn="l" defTabSz="5092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879" algn="l" defTabSz="5092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173" algn="l" defTabSz="5092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6466" algn="l" defTabSz="5092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5758" algn="l" defTabSz="5092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052" algn="l" defTabSz="5092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4344" algn="l" defTabSz="5092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 rot="10800000">
            <a:off x="5066399" y="58926"/>
            <a:ext cx="2547857" cy="4884415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200" dirty="0"/>
              <a:t>1. </a:t>
            </a:r>
            <a:r>
              <a:rPr lang="en-US" sz="1200" dirty="0" smtClean="0"/>
              <a:t>Belligerently: ________________</a:t>
            </a:r>
            <a:endParaRPr lang="en-US" sz="1200" dirty="0"/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2. </a:t>
            </a:r>
            <a:r>
              <a:rPr lang="en-US" sz="1200" dirty="0" smtClean="0"/>
              <a:t>Dutifully: ___________________</a:t>
            </a:r>
            <a:endParaRPr lang="en-US" sz="1200" dirty="0"/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3. </a:t>
            </a:r>
            <a:r>
              <a:rPr lang="en-US" sz="1200" dirty="0" smtClean="0"/>
              <a:t>Emphasis: __________________</a:t>
            </a:r>
            <a:endParaRPr lang="en-US" sz="1200" dirty="0"/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4</a:t>
            </a:r>
            <a:r>
              <a:rPr lang="en-US" sz="1200" dirty="0" smtClean="0"/>
              <a:t>.Frantically: __________________</a:t>
            </a:r>
            <a:endParaRPr lang="en-US" sz="1200" dirty="0"/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5. </a:t>
            </a:r>
            <a:r>
              <a:rPr lang="en-US" sz="1200" dirty="0" smtClean="0"/>
              <a:t>Gingham: ___________________</a:t>
            </a:r>
            <a:endParaRPr lang="en-US" sz="1200" dirty="0"/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6. </a:t>
            </a:r>
            <a:r>
              <a:rPr lang="en-US" sz="1200" dirty="0" smtClean="0"/>
              <a:t>Jarred: _____________________</a:t>
            </a:r>
            <a:endParaRPr lang="en-US" sz="1200" dirty="0"/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7. </a:t>
            </a:r>
            <a:r>
              <a:rPr lang="en-US" sz="1200" dirty="0" smtClean="0"/>
              <a:t>Monotonous: _______________</a:t>
            </a:r>
            <a:endParaRPr lang="en-US" sz="1200" dirty="0"/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8. </a:t>
            </a:r>
            <a:r>
              <a:rPr lang="en-US" sz="1200" dirty="0" smtClean="0"/>
              <a:t>Mottled: ___________________</a:t>
            </a:r>
            <a:endParaRPr lang="en-US" sz="1200" dirty="0"/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9. </a:t>
            </a:r>
            <a:r>
              <a:rPr lang="en-US" sz="1200" dirty="0" smtClean="0"/>
              <a:t>Scornfully: __________________</a:t>
            </a:r>
            <a:endParaRPr lang="en-US" sz="1200" dirty="0"/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10. </a:t>
            </a:r>
            <a:r>
              <a:rPr lang="en-US" sz="1200" dirty="0" smtClean="0"/>
              <a:t>Triumph: __________________</a:t>
            </a:r>
            <a:endParaRPr lang="en-US" sz="1200" dirty="0"/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</a:t>
            </a:r>
          </a:p>
        </p:txBody>
      </p:sp>
      <p:sp>
        <p:nvSpPr>
          <p:cNvPr id="28" name="TextBox 27"/>
          <p:cNvSpPr txBox="1"/>
          <p:nvPr/>
        </p:nvSpPr>
        <p:spPr>
          <a:xfrm rot="10800000">
            <a:off x="2638353" y="62736"/>
            <a:ext cx="2547857" cy="4884394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200" dirty="0"/>
              <a:t>1. </a:t>
            </a:r>
            <a:r>
              <a:rPr lang="en-US" sz="1200" dirty="0" smtClean="0"/>
              <a:t>Consoled: ____________________</a:t>
            </a:r>
            <a:endParaRPr lang="en-US" sz="1200" dirty="0"/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2. </a:t>
            </a:r>
            <a:r>
              <a:rPr lang="en-US" sz="1200" dirty="0" smtClean="0"/>
              <a:t>Discontent: ___________________</a:t>
            </a:r>
            <a:endParaRPr lang="en-US" sz="1200" dirty="0"/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3. </a:t>
            </a:r>
            <a:r>
              <a:rPr lang="en-US" sz="1200" dirty="0" smtClean="0"/>
              <a:t>Earnestly: ____________________</a:t>
            </a:r>
            <a:endParaRPr lang="en-US" sz="1200" dirty="0"/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4. </a:t>
            </a:r>
            <a:r>
              <a:rPr lang="en-US" sz="1200" dirty="0" smtClean="0"/>
              <a:t>Fury: ________________________</a:t>
            </a:r>
            <a:endParaRPr lang="en-US" sz="1200" dirty="0"/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5. </a:t>
            </a:r>
            <a:r>
              <a:rPr lang="en-US" sz="1200" dirty="0" smtClean="0"/>
              <a:t>Gesture: _____________________</a:t>
            </a:r>
            <a:endParaRPr lang="en-US" sz="1200" dirty="0"/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6. </a:t>
            </a:r>
            <a:r>
              <a:rPr lang="en-US" sz="1200" dirty="0" smtClean="0"/>
              <a:t>Gloom: ______________________</a:t>
            </a:r>
            <a:endParaRPr lang="en-US" sz="1200" dirty="0"/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7. </a:t>
            </a:r>
            <a:r>
              <a:rPr lang="en-US" sz="1200" dirty="0" smtClean="0"/>
              <a:t>Gradually: ____________________</a:t>
            </a:r>
            <a:endParaRPr lang="en-US" sz="1200" dirty="0"/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8. </a:t>
            </a:r>
            <a:r>
              <a:rPr lang="en-US" sz="1200" dirty="0" smtClean="0"/>
              <a:t>Passion: ______________________</a:t>
            </a:r>
            <a:endParaRPr lang="en-US" sz="1200" dirty="0"/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9. </a:t>
            </a:r>
            <a:r>
              <a:rPr lang="en-US" sz="1200" dirty="0" smtClean="0"/>
              <a:t>Reassurance: __________________</a:t>
            </a:r>
            <a:endParaRPr lang="en-US" sz="1200" dirty="0"/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10. </a:t>
            </a:r>
            <a:r>
              <a:rPr lang="en-US" sz="1200" dirty="0" smtClean="0"/>
              <a:t>Writhed: ____________________</a:t>
            </a:r>
            <a:endParaRPr lang="en-US" sz="1200" dirty="0"/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_______________________________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5024180"/>
            <a:ext cx="7772400" cy="0"/>
          </a:xfrm>
          <a:prstGeom prst="line">
            <a:avLst/>
          </a:prstGeom>
          <a:ln w="254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592349" y="0"/>
            <a:ext cx="0" cy="5024180"/>
          </a:xfrm>
          <a:prstGeom prst="line">
            <a:avLst/>
          </a:prstGeom>
          <a:ln w="254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86208" y="0"/>
            <a:ext cx="0" cy="10058400"/>
          </a:xfrm>
          <a:prstGeom prst="line">
            <a:avLst/>
          </a:prstGeom>
          <a:ln w="254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0800000">
            <a:off x="94068" y="2192600"/>
            <a:ext cx="2409467" cy="2108259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pPr algn="ctr"/>
            <a:r>
              <a:rPr lang="en-US" sz="2500" u="sng" dirty="0">
                <a:latin typeface="Big Caslon"/>
                <a:cs typeface="Big Caslon"/>
              </a:rPr>
              <a:t>Of Mice and Men</a:t>
            </a:r>
          </a:p>
          <a:p>
            <a:pPr algn="ctr"/>
            <a:endParaRPr lang="en-US" sz="2500" u="sng" dirty="0"/>
          </a:p>
          <a:p>
            <a:pPr algn="ctr"/>
            <a:r>
              <a:rPr lang="en-US" dirty="0" smtClean="0">
                <a:latin typeface="Arial"/>
                <a:cs typeface="Arial"/>
              </a:rPr>
              <a:t>John Steinbeck</a:t>
            </a:r>
          </a:p>
          <a:p>
            <a:pPr algn="ctr"/>
            <a:r>
              <a:rPr lang="en-US" sz="1600" dirty="0">
                <a:latin typeface="Arial"/>
                <a:cs typeface="Arial"/>
              </a:rPr>
              <a:t>Chapters 5-6</a:t>
            </a:r>
          </a:p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 rot="10800000">
            <a:off x="94069" y="-146010"/>
            <a:ext cx="2409467" cy="1763540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200" dirty="0"/>
              <a:t>Name: 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Period: 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Due: _____________________________</a:t>
            </a:r>
          </a:p>
          <a:p>
            <a:pPr>
              <a:lnSpc>
                <a:spcPct val="130000"/>
              </a:lnSpc>
            </a:pP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 rot="10800000">
            <a:off x="186781" y="4321711"/>
            <a:ext cx="2222687" cy="646331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pPr algn="ctr"/>
            <a:r>
              <a:rPr lang="en-US" sz="1600" dirty="0">
                <a:latin typeface="Arial"/>
                <a:cs typeface="Arial"/>
              </a:rPr>
              <a:t>Bookmark #3</a:t>
            </a:r>
            <a:endParaRPr lang="en-US" sz="1400" dirty="0">
              <a:latin typeface="Arial"/>
              <a:cs typeface="Arial"/>
            </a:endParaRPr>
          </a:p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 rot="10800000">
            <a:off x="2592351" y="4795734"/>
            <a:ext cx="2593859" cy="276999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pPr algn="ctr"/>
            <a:r>
              <a:rPr lang="en-US" sz="1200" b="1" dirty="0" smtClean="0"/>
              <a:t>Ch. 5 Vocabulary</a:t>
            </a:r>
            <a:endParaRPr lang="en-US" sz="1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282576" y="4998821"/>
            <a:ext cx="2359721" cy="276999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pPr algn="ctr"/>
            <a:r>
              <a:rPr lang="en-US" sz="1200" b="1" dirty="0"/>
              <a:t>Events from the two Chapters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242244" y="5195671"/>
            <a:ext cx="2359721" cy="4884394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200" dirty="0"/>
              <a:t>1. 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2. 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3. 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4. 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5. 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6. 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7. 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8. 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9. 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10. 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86781" y="5027559"/>
            <a:ext cx="4766669" cy="276999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pPr algn="ctr"/>
            <a:r>
              <a:rPr lang="en-US" sz="1200" b="1" dirty="0"/>
              <a:t>Important Quotations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86780" y="5206554"/>
            <a:ext cx="4999428" cy="4644329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200" b="1" dirty="0"/>
              <a:t>“</a:t>
            </a:r>
            <a:r>
              <a:rPr lang="en-US" sz="1200" dirty="0"/>
              <a:t>______________________________________________________________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_______________________________________________________________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_______________________________________________________</a:t>
            </a:r>
            <a:r>
              <a:rPr lang="en-US" sz="1200" b="1" dirty="0"/>
              <a:t>”</a:t>
            </a:r>
            <a:r>
              <a:rPr lang="en-US" sz="1200" dirty="0"/>
              <a:t> (           ).</a:t>
            </a:r>
          </a:p>
          <a:p>
            <a:pPr>
              <a:lnSpc>
                <a:spcPct val="130000"/>
              </a:lnSpc>
            </a:pPr>
            <a:endParaRPr lang="en-US" sz="1200" dirty="0"/>
          </a:p>
          <a:p>
            <a:pPr>
              <a:lnSpc>
                <a:spcPct val="130000"/>
              </a:lnSpc>
            </a:pPr>
            <a:r>
              <a:rPr lang="en-US" sz="1200" b="1" dirty="0"/>
              <a:t>“</a:t>
            </a:r>
            <a:r>
              <a:rPr lang="en-US" sz="1200" dirty="0"/>
              <a:t>______________________________________________________________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_______________________________________________________________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_______________________________________________________</a:t>
            </a:r>
            <a:r>
              <a:rPr lang="en-US" sz="1200" b="1" dirty="0"/>
              <a:t>”</a:t>
            </a:r>
            <a:r>
              <a:rPr lang="en-US" sz="1200" dirty="0"/>
              <a:t> (           ).</a:t>
            </a:r>
          </a:p>
          <a:p>
            <a:pPr>
              <a:lnSpc>
                <a:spcPct val="130000"/>
              </a:lnSpc>
            </a:pPr>
            <a:endParaRPr lang="en-US" sz="1200" dirty="0"/>
          </a:p>
          <a:p>
            <a:pPr>
              <a:lnSpc>
                <a:spcPct val="130000"/>
              </a:lnSpc>
            </a:pPr>
            <a:r>
              <a:rPr lang="en-US" sz="1200" b="1" dirty="0"/>
              <a:t>“</a:t>
            </a:r>
            <a:r>
              <a:rPr lang="en-US" sz="1200" dirty="0"/>
              <a:t>______________________________________________________________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_______________________________________________________________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_______________________________________________________</a:t>
            </a:r>
            <a:r>
              <a:rPr lang="en-US" sz="1200" b="1" dirty="0"/>
              <a:t>”</a:t>
            </a:r>
            <a:r>
              <a:rPr lang="en-US" sz="1200" dirty="0"/>
              <a:t> (           ).</a:t>
            </a:r>
          </a:p>
          <a:p>
            <a:pPr>
              <a:lnSpc>
                <a:spcPct val="130000"/>
              </a:lnSpc>
            </a:pPr>
            <a:endParaRPr lang="en-US" sz="1200" dirty="0"/>
          </a:p>
          <a:p>
            <a:pPr>
              <a:lnSpc>
                <a:spcPct val="130000"/>
              </a:lnSpc>
            </a:pPr>
            <a:r>
              <a:rPr lang="en-US" sz="1200" b="1" dirty="0"/>
              <a:t>“</a:t>
            </a:r>
            <a:r>
              <a:rPr lang="en-US" sz="1200" dirty="0"/>
              <a:t>______________________________________________________________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_______________________________________________________________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_______________________________________________________</a:t>
            </a:r>
            <a:r>
              <a:rPr lang="en-US" sz="1200" b="1" dirty="0"/>
              <a:t>”</a:t>
            </a:r>
            <a:r>
              <a:rPr lang="en-US" sz="1200" dirty="0"/>
              <a:t> (           ).</a:t>
            </a:r>
          </a:p>
          <a:p>
            <a:pPr>
              <a:lnSpc>
                <a:spcPct val="130000"/>
              </a:lnSpc>
            </a:pPr>
            <a:endParaRPr lang="en-US" sz="1200" dirty="0"/>
          </a:p>
          <a:p>
            <a:pPr>
              <a:lnSpc>
                <a:spcPct val="130000"/>
              </a:lnSpc>
            </a:pPr>
            <a:r>
              <a:rPr lang="en-US" sz="1200" b="1" dirty="0"/>
              <a:t>“</a:t>
            </a:r>
            <a:r>
              <a:rPr lang="en-US" sz="1200" dirty="0"/>
              <a:t>______________________________________________________________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_______________________________________________________________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_______________________________________________________</a:t>
            </a:r>
            <a:r>
              <a:rPr lang="en-US" sz="1200" b="1" dirty="0"/>
              <a:t>”</a:t>
            </a:r>
            <a:r>
              <a:rPr lang="en-US" sz="1200" dirty="0"/>
              <a:t> (           ).</a:t>
            </a:r>
          </a:p>
        </p:txBody>
      </p:sp>
      <p:sp>
        <p:nvSpPr>
          <p:cNvPr id="32" name="TextBox 31"/>
          <p:cNvSpPr txBox="1"/>
          <p:nvPr/>
        </p:nvSpPr>
        <p:spPr>
          <a:xfrm rot="10800000">
            <a:off x="5178543" y="4791934"/>
            <a:ext cx="2593859" cy="276999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pPr algn="ctr"/>
            <a:r>
              <a:rPr lang="en-US" sz="1200" b="1" dirty="0" smtClean="0"/>
              <a:t>Ch. 6 Vocabulary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4220740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5024180"/>
            <a:ext cx="7772400" cy="0"/>
          </a:xfrm>
          <a:prstGeom prst="line">
            <a:avLst/>
          </a:prstGeom>
          <a:ln w="254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592349" y="0"/>
            <a:ext cx="0" cy="10058400"/>
          </a:xfrm>
          <a:prstGeom prst="line">
            <a:avLst/>
          </a:prstGeom>
          <a:ln w="254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86208" y="0"/>
            <a:ext cx="0" cy="10058400"/>
          </a:xfrm>
          <a:prstGeom prst="line">
            <a:avLst/>
          </a:prstGeom>
          <a:ln w="254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2502330"/>
            <a:ext cx="7772400" cy="0"/>
          </a:xfrm>
          <a:prstGeom prst="line">
            <a:avLst/>
          </a:prstGeom>
          <a:ln w="254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7509781"/>
            <a:ext cx="7772400" cy="0"/>
          </a:xfrm>
          <a:prstGeom prst="line">
            <a:avLst/>
          </a:prstGeom>
          <a:ln w="254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8128" y="5046602"/>
            <a:ext cx="2381042" cy="830977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r>
              <a:rPr lang="en-US" sz="1200" dirty="0" smtClean="0"/>
              <a:t>(</a:t>
            </a:r>
            <a:r>
              <a:rPr lang="en-US" sz="1200" dirty="0" err="1" smtClean="0"/>
              <a:t>ch.</a:t>
            </a:r>
            <a:r>
              <a:rPr lang="en-US" sz="1200" dirty="0" smtClean="0"/>
              <a:t> 6) 7. </a:t>
            </a:r>
            <a:r>
              <a:rPr lang="en-US" sz="1200" dirty="0">
                <a:latin typeface="Arial"/>
                <a:cs typeface="Arial"/>
              </a:rPr>
              <a:t>What </a:t>
            </a:r>
            <a:r>
              <a:rPr lang="en-US" sz="1200" dirty="0" smtClean="0">
                <a:latin typeface="Arial"/>
                <a:cs typeface="Arial"/>
              </a:rPr>
              <a:t>is the symbolic importance of the setting in chapter six? </a:t>
            </a:r>
            <a:endParaRPr lang="en-US" sz="1200" dirty="0">
              <a:latin typeface="Arial"/>
              <a:cs typeface="Arial"/>
            </a:endParaRPr>
          </a:p>
          <a:p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5746221"/>
            <a:ext cx="7772400" cy="1763540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2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646827" y="5048529"/>
            <a:ext cx="2381042" cy="830977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r>
              <a:rPr lang="en-US" sz="1200" dirty="0" smtClean="0"/>
              <a:t>8. </a:t>
            </a:r>
            <a:r>
              <a:rPr lang="en-US" sz="1200" dirty="0" smtClean="0">
                <a:latin typeface="Arial"/>
                <a:cs typeface="Arial"/>
              </a:rPr>
              <a:t>What do the heron and snake represent as Lennie returns to the brush?</a:t>
            </a:r>
            <a:endParaRPr lang="en-US" sz="1200" dirty="0">
              <a:latin typeface="Arial"/>
              <a:cs typeface="Arial"/>
            </a:endParaRPr>
          </a:p>
          <a:p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5191795" y="5039115"/>
            <a:ext cx="2381042" cy="1015642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r>
              <a:rPr lang="en-US" sz="1200" dirty="0" smtClean="0"/>
              <a:t>9. </a:t>
            </a:r>
            <a:r>
              <a:rPr lang="en-US" sz="1200" dirty="0">
                <a:latin typeface="Arial"/>
                <a:cs typeface="Arial"/>
              </a:rPr>
              <a:t>In his imagination, Lennie sees and speaks to two people/things. Who are they and what do they say?</a:t>
            </a:r>
          </a:p>
          <a:p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168128" y="7536315"/>
            <a:ext cx="2381042" cy="830977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r>
              <a:rPr lang="en-US" sz="1200" dirty="0" smtClean="0"/>
              <a:t>10. </a:t>
            </a:r>
            <a:r>
              <a:rPr lang="en-US" sz="1200" dirty="0">
                <a:latin typeface="Arial"/>
                <a:cs typeface="Arial"/>
              </a:rPr>
              <a:t>Why does George want to find Lennie before the others do?</a:t>
            </a:r>
          </a:p>
          <a:p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2692178" y="7536315"/>
            <a:ext cx="2381042" cy="646311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r>
              <a:rPr lang="en-US" sz="1200" dirty="0" smtClean="0"/>
              <a:t>11. Did George take care of Lennie in a humane way?</a:t>
            </a:r>
            <a:endParaRPr lang="en-US" sz="1200" dirty="0">
              <a:latin typeface="Arial"/>
              <a:cs typeface="Arial"/>
            </a:endParaRPr>
          </a:p>
          <a:p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5260599" y="7542075"/>
            <a:ext cx="2381042" cy="830977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r>
              <a:rPr lang="en-US" sz="1200" dirty="0" smtClean="0"/>
              <a:t>12. </a:t>
            </a:r>
            <a:r>
              <a:rPr lang="en-US" sz="1200" dirty="0">
                <a:latin typeface="Arial"/>
                <a:cs typeface="Arial"/>
              </a:rPr>
              <a:t>Do you think that George was justified in his actions? Why or why not?</a:t>
            </a:r>
          </a:p>
          <a:p>
            <a:endParaRPr lang="en-US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72609" y="2571571"/>
            <a:ext cx="2381042" cy="830977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r>
              <a:rPr lang="en-US" sz="1200" dirty="0" smtClean="0"/>
              <a:t>4. </a:t>
            </a:r>
            <a:r>
              <a:rPr lang="en-US" sz="1200" dirty="0" smtClean="0">
                <a:latin typeface="Arial"/>
                <a:cs typeface="Arial"/>
              </a:rPr>
              <a:t>What does Lennie do to Curley’s Wife? How does the earlier incident foreshadow this?</a:t>
            </a:r>
            <a:endParaRPr lang="en-US" sz="1200" dirty="0">
              <a:latin typeface="Arial"/>
              <a:cs typeface="Arial"/>
            </a:endParaRPr>
          </a:p>
          <a:p>
            <a:endParaRPr lang="en-US" sz="1200" dirty="0"/>
          </a:p>
        </p:txBody>
      </p:sp>
      <p:sp>
        <p:nvSpPr>
          <p:cNvPr id="54" name="TextBox 53"/>
          <p:cNvSpPr txBox="1"/>
          <p:nvPr/>
        </p:nvSpPr>
        <p:spPr>
          <a:xfrm>
            <a:off x="2648106" y="2531744"/>
            <a:ext cx="2381042" cy="646311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r>
              <a:rPr lang="en-US" sz="1200" dirty="0" smtClean="0"/>
              <a:t>5. </a:t>
            </a:r>
            <a:r>
              <a:rPr lang="en-US" sz="1200" dirty="0" smtClean="0">
                <a:latin typeface="Arial"/>
                <a:cs typeface="Arial"/>
              </a:rPr>
              <a:t>Why does Lennie think George will be mad at him?</a:t>
            </a:r>
            <a:endParaRPr lang="en-US" sz="1200" dirty="0">
              <a:latin typeface="Arial"/>
              <a:cs typeface="Arial"/>
            </a:endParaRPr>
          </a:p>
          <a:p>
            <a:endParaRPr lang="en-US" sz="1200" dirty="0"/>
          </a:p>
        </p:txBody>
      </p:sp>
      <p:sp>
        <p:nvSpPr>
          <p:cNvPr id="56" name="TextBox 55"/>
          <p:cNvSpPr txBox="1"/>
          <p:nvPr/>
        </p:nvSpPr>
        <p:spPr>
          <a:xfrm>
            <a:off x="5193074" y="2522330"/>
            <a:ext cx="2381042" cy="646311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r>
              <a:rPr lang="en-US" sz="1200" dirty="0" smtClean="0"/>
              <a:t>6. </a:t>
            </a:r>
            <a:r>
              <a:rPr lang="en-US" sz="1200" dirty="0" smtClean="0">
                <a:latin typeface="Arial"/>
                <a:cs typeface="Arial"/>
              </a:rPr>
              <a:t>Why does George return to the bunkhouse?</a:t>
            </a:r>
            <a:endParaRPr lang="en-US" sz="1200" dirty="0">
              <a:latin typeface="Arial"/>
              <a:cs typeface="Arial"/>
            </a:endParaRPr>
          </a:p>
          <a:p>
            <a:endParaRPr lang="en-US" sz="1200" dirty="0"/>
          </a:p>
        </p:txBody>
      </p:sp>
      <p:sp>
        <p:nvSpPr>
          <p:cNvPr id="70" name="TextBox 69"/>
          <p:cNvSpPr txBox="1"/>
          <p:nvPr/>
        </p:nvSpPr>
        <p:spPr>
          <a:xfrm>
            <a:off x="186117" y="47508"/>
            <a:ext cx="2381042" cy="1015642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r>
              <a:rPr lang="en-US" sz="1200" dirty="0" smtClean="0"/>
              <a:t>(</a:t>
            </a:r>
            <a:r>
              <a:rPr lang="en-US" sz="1200" dirty="0" err="1" smtClean="0"/>
              <a:t>ch.</a:t>
            </a:r>
            <a:r>
              <a:rPr lang="en-US" sz="1200" dirty="0" smtClean="0"/>
              <a:t> 5). 1. Lennie doesn’t blame himself for killing the pup. How does this reinforce his intellectual disability</a:t>
            </a:r>
            <a:r>
              <a:rPr lang="en-US" sz="1200" dirty="0" smtClean="0">
                <a:latin typeface="Arial"/>
                <a:cs typeface="Arial"/>
              </a:rPr>
              <a:t>?</a:t>
            </a:r>
            <a:endParaRPr lang="en-US" sz="1200" dirty="0">
              <a:latin typeface="Arial"/>
              <a:cs typeface="Arial"/>
            </a:endParaRPr>
          </a:p>
          <a:p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72" name="TextBox 71"/>
          <p:cNvSpPr txBox="1"/>
          <p:nvPr/>
        </p:nvSpPr>
        <p:spPr>
          <a:xfrm>
            <a:off x="2664816" y="49434"/>
            <a:ext cx="2381042" cy="830977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r>
              <a:rPr lang="en-US" sz="1200" dirty="0" smtClean="0"/>
              <a:t>2. </a:t>
            </a:r>
            <a:r>
              <a:rPr lang="en-US" sz="1200" dirty="0" smtClean="0">
                <a:latin typeface="Arial"/>
                <a:cs typeface="Arial"/>
              </a:rPr>
              <a:t>How does Curley’s Wife react when Lennie says he isn’t supposed to talk to her?</a:t>
            </a:r>
          </a:p>
          <a:p>
            <a:endParaRPr lang="en-US" sz="1200" dirty="0"/>
          </a:p>
        </p:txBody>
      </p:sp>
      <p:sp>
        <p:nvSpPr>
          <p:cNvPr id="74" name="TextBox 73"/>
          <p:cNvSpPr txBox="1"/>
          <p:nvPr/>
        </p:nvSpPr>
        <p:spPr>
          <a:xfrm>
            <a:off x="5209784" y="40021"/>
            <a:ext cx="2381042" cy="461645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r>
              <a:rPr lang="en-US" sz="1200" dirty="0" smtClean="0"/>
              <a:t>3. </a:t>
            </a:r>
            <a:r>
              <a:rPr lang="en-US" sz="1200" dirty="0" smtClean="0">
                <a:latin typeface="Arial"/>
                <a:cs typeface="Arial"/>
              </a:rPr>
              <a:t>What do we learn about Curley’s Wife</a:t>
            </a:r>
            <a:r>
              <a:rPr lang="en-US" sz="1200" dirty="0" smtClean="0"/>
              <a:t>?</a:t>
            </a:r>
            <a:endParaRPr lang="en-US" sz="1200" dirty="0"/>
          </a:p>
        </p:txBody>
      </p:sp>
      <p:sp>
        <p:nvSpPr>
          <p:cNvPr id="76" name="TextBox 75"/>
          <p:cNvSpPr txBox="1"/>
          <p:nvPr/>
        </p:nvSpPr>
        <p:spPr>
          <a:xfrm>
            <a:off x="15209" y="8247806"/>
            <a:ext cx="7772400" cy="1763540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2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5209" y="3200055"/>
            <a:ext cx="7772400" cy="1763540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2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6501" y="729059"/>
            <a:ext cx="7772400" cy="1772773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200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20033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3122</TotalTime>
  <Words>422</Words>
  <Application>Microsoft Office PowerPoint</Application>
  <PresentationFormat>Custom</PresentationFormat>
  <Paragraphs>111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Big Caslon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Schneider</dc:creator>
  <cp:lastModifiedBy>Musil, Michael</cp:lastModifiedBy>
  <cp:revision>30</cp:revision>
  <cp:lastPrinted>2014-11-11T19:30:48Z</cp:lastPrinted>
  <dcterms:created xsi:type="dcterms:W3CDTF">2014-04-27T03:22:02Z</dcterms:created>
  <dcterms:modified xsi:type="dcterms:W3CDTF">2017-01-19T22:06:31Z</dcterms:modified>
</cp:coreProperties>
</file>