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2400" cy="10058400"/>
  <p:notesSz cx="7010400" cy="9296400"/>
  <p:defaultTextStyle>
    <a:defPPr>
      <a:defRPr lang="en-US"/>
    </a:defPPr>
    <a:lvl1pPr marL="0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2040" y="4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B9EC78-9054-4DBA-BA5A-BAFCEEE96E9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CC7E14-7574-4C4C-B8DC-F17AE5DAF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27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8D4FC4-E864-5544-9B78-B023D50DDF2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E2F168-1B3F-F74E-8B08-F48468863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F168-1B3F-F74E-8B08-F484688632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F168-1B3F-F74E-8B08-F484688632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8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1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5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4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4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1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3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292" indent="0">
              <a:buNone/>
              <a:defRPr sz="3100"/>
            </a:lvl2pPr>
            <a:lvl3pPr marL="1018586" indent="0">
              <a:buNone/>
              <a:defRPr sz="2700"/>
            </a:lvl3pPr>
            <a:lvl4pPr marL="1527879" indent="0">
              <a:buNone/>
              <a:defRPr sz="2200"/>
            </a:lvl4pPr>
            <a:lvl5pPr marL="2037173" indent="0">
              <a:buNone/>
              <a:defRPr sz="2200"/>
            </a:lvl5pPr>
            <a:lvl6pPr marL="2546466" indent="0">
              <a:buNone/>
              <a:defRPr sz="2200"/>
            </a:lvl6pPr>
            <a:lvl7pPr marL="3055758" indent="0">
              <a:buNone/>
              <a:defRPr sz="2200"/>
            </a:lvl7pPr>
            <a:lvl8pPr marL="3565052" indent="0">
              <a:buNone/>
              <a:defRPr sz="2200"/>
            </a:lvl8pPr>
            <a:lvl9pPr marL="407434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9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79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F937A-E3EE-0C48-A262-1DEDAEF015F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A052-BA20-1F41-9EDF-0E6B8EE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2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70" indent="-381970" algn="l" defTabSz="50929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01" indent="-318309" algn="l" defTabSz="50929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33" indent="-254646" algn="l" defTabSz="5092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25" indent="-254646" algn="l" defTabSz="50929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19" indent="-254646" algn="l" defTabSz="50929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 rot="10800000">
            <a:off x="5066399" y="58937"/>
            <a:ext cx="2547857" cy="488439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</a:t>
            </a:r>
            <a:r>
              <a:rPr lang="en-US" sz="1200" dirty="0" smtClean="0"/>
              <a:t>Accumulated: 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</a:t>
            </a:r>
            <a:r>
              <a:rPr lang="en-US" sz="1200" dirty="0" smtClean="0"/>
              <a:t>Aloof: ______________________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</a:t>
            </a:r>
            <a:r>
              <a:rPr lang="en-US" sz="1200" dirty="0" smtClean="0"/>
              <a:t>Appraised: 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</a:t>
            </a:r>
            <a:r>
              <a:rPr lang="en-US" sz="1200" dirty="0" smtClean="0"/>
              <a:t>.Apprehension: 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</a:t>
            </a:r>
            <a:r>
              <a:rPr lang="en-US" sz="1200" dirty="0" smtClean="0"/>
              <a:t>Contemptuously: 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</a:t>
            </a:r>
            <a:r>
              <a:rPr lang="en-US" sz="1200" dirty="0" smtClean="0"/>
              <a:t>Crestfallen: 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</a:t>
            </a:r>
            <a:r>
              <a:rPr lang="en-US" sz="1200" dirty="0" smtClean="0"/>
              <a:t>Dignity: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</a:t>
            </a:r>
            <a:r>
              <a:rPr lang="en-US" sz="1200" dirty="0" smtClean="0"/>
              <a:t>Indignation: 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</a:t>
            </a:r>
            <a:r>
              <a:rPr lang="en-US" sz="1200" dirty="0" smtClean="0"/>
              <a:t>Meager: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</a:t>
            </a:r>
            <a:r>
              <a:rPr lang="en-US" sz="1200" dirty="0" smtClean="0"/>
              <a:t>Spectacles: 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</a:t>
            </a:r>
          </a:p>
        </p:txBody>
      </p:sp>
      <p:sp>
        <p:nvSpPr>
          <p:cNvPr id="28" name="TextBox 27"/>
          <p:cNvSpPr txBox="1"/>
          <p:nvPr/>
        </p:nvSpPr>
        <p:spPr>
          <a:xfrm rot="10800000">
            <a:off x="2638353" y="62736"/>
            <a:ext cx="2547857" cy="488439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</a:t>
            </a:r>
            <a:r>
              <a:rPr lang="en-US" sz="1200" dirty="0" smtClean="0"/>
              <a:t>Bemused: ____________________</a:t>
            </a: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Cultivator: 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Entranced: 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4. Nuisance: 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Phonograph: 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Raptly: 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Reprehensible: 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Solemnly: 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Solitaire: 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Subdued: 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02418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2349" y="0"/>
            <a:ext cx="0" cy="502418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6208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>
            <a:off x="94068" y="2192600"/>
            <a:ext cx="2409467" cy="210825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2500" u="sng" dirty="0">
                <a:latin typeface="Big Caslon"/>
                <a:cs typeface="Big Caslon"/>
              </a:rPr>
              <a:t>Of Mice and Men</a:t>
            </a:r>
          </a:p>
          <a:p>
            <a:pPr algn="ctr"/>
            <a:endParaRPr lang="en-US" sz="2500" u="sng" dirty="0"/>
          </a:p>
          <a:p>
            <a:pPr algn="ctr"/>
            <a:r>
              <a:rPr lang="en-US" dirty="0" smtClean="0">
                <a:latin typeface="Arial"/>
                <a:cs typeface="Arial"/>
              </a:rPr>
              <a:t>John Steinbeck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n-US" sz="1600" dirty="0">
                <a:latin typeface="Arial"/>
                <a:cs typeface="Arial"/>
              </a:rPr>
              <a:t>Chapters 3-4</a:t>
            </a:r>
          </a:p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0800000">
            <a:off x="94069" y="-146010"/>
            <a:ext cx="2409467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Name: 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Period: 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Due: _____________________________</a:t>
            </a:r>
          </a:p>
          <a:p>
            <a:pPr>
              <a:lnSpc>
                <a:spcPct val="130000"/>
              </a:lnSpc>
            </a:pP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186781" y="4321711"/>
            <a:ext cx="2222687" cy="64633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600" dirty="0">
                <a:latin typeface="Arial"/>
                <a:cs typeface="Arial"/>
              </a:rPr>
              <a:t>Bookmark #2</a:t>
            </a:r>
            <a:endParaRPr lang="en-US" sz="1400" dirty="0">
              <a:latin typeface="Arial"/>
              <a:cs typeface="Arial"/>
            </a:endParaRP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2592351" y="4795734"/>
            <a:ext cx="259385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 smtClean="0"/>
              <a:t>Ch. 3 Vocabulary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82576" y="4998821"/>
            <a:ext cx="2359721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/>
              <a:t>Events from the two Chapters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42244" y="5195671"/>
            <a:ext cx="2359721" cy="488439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1.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2.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3.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4.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5.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6.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7.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8.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9. 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10. 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781" y="5027559"/>
            <a:ext cx="476666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/>
              <a:t>Important Quotations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6780" y="5206554"/>
            <a:ext cx="4999428" cy="464432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b="1" dirty="0"/>
              <a:t>“</a:t>
            </a:r>
            <a:r>
              <a:rPr lang="en-US" sz="1200" dirty="0"/>
              <a:t>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</a:t>
            </a:r>
            <a:r>
              <a:rPr lang="en-US" sz="1200" b="1" dirty="0"/>
              <a:t>”</a:t>
            </a:r>
            <a:r>
              <a:rPr lang="en-US" sz="1200" dirty="0"/>
              <a:t> (           ).</a:t>
            </a:r>
          </a:p>
        </p:txBody>
      </p:sp>
      <p:sp>
        <p:nvSpPr>
          <p:cNvPr id="32" name="TextBox 31"/>
          <p:cNvSpPr txBox="1"/>
          <p:nvPr/>
        </p:nvSpPr>
        <p:spPr>
          <a:xfrm rot="10800000">
            <a:off x="5178543" y="4791934"/>
            <a:ext cx="2593859" cy="27699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1200" b="1" dirty="0" smtClean="0"/>
              <a:t>Ch. 4 Vocabulary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2074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502418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2349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6208" y="0"/>
            <a:ext cx="0" cy="1005840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502330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7509781"/>
            <a:ext cx="7772400" cy="0"/>
          </a:xfrm>
          <a:prstGeom prst="line">
            <a:avLst/>
          </a:prstGeom>
          <a:ln w="254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8128" y="5046602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ch.</a:t>
            </a:r>
            <a:r>
              <a:rPr lang="en-US" sz="1200" dirty="0" smtClean="0"/>
              <a:t> 4) 7. </a:t>
            </a:r>
            <a:r>
              <a:rPr lang="en-US" sz="1200" dirty="0" smtClean="0">
                <a:latin typeface="Arial"/>
                <a:cs typeface="Arial"/>
              </a:rPr>
              <a:t>How are Crooks’ living arrangements a metaphor for Crooks himself	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746221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46827" y="5048529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8. </a:t>
            </a:r>
            <a:r>
              <a:rPr lang="en-US" sz="1200" dirty="0" smtClean="0">
                <a:latin typeface="Arial"/>
                <a:cs typeface="Arial"/>
              </a:rPr>
              <a:t>Why might </a:t>
            </a:r>
            <a:r>
              <a:rPr lang="en-US" sz="1200" dirty="0" err="1" smtClean="0">
                <a:latin typeface="Arial"/>
                <a:cs typeface="Arial"/>
              </a:rPr>
              <a:t>Croooks</a:t>
            </a:r>
            <a:r>
              <a:rPr lang="en-US" sz="1200" dirty="0" smtClean="0">
                <a:latin typeface="Arial"/>
                <a:cs typeface="Arial"/>
              </a:rPr>
              <a:t> enjoy making Lennie upset about George not coming back for Lennie?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91795" y="5039115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9. </a:t>
            </a:r>
            <a:r>
              <a:rPr lang="en-US" sz="1200" dirty="0">
                <a:latin typeface="Arial"/>
                <a:cs typeface="Arial"/>
              </a:rPr>
              <a:t>Why does Crooks believe that their plan will never come true</a:t>
            </a:r>
            <a:r>
              <a:rPr lang="en-US" sz="1200" dirty="0" smtClean="0">
                <a:latin typeface="Arial"/>
                <a:cs typeface="Arial"/>
              </a:rPr>
              <a:t>? Why does he change his mind? What does he ask Candy?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8128" y="7536315"/>
            <a:ext cx="2381042" cy="830977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10. </a:t>
            </a:r>
            <a:r>
              <a:rPr lang="en-US" sz="1200" dirty="0">
                <a:latin typeface="Arial"/>
                <a:cs typeface="Arial"/>
              </a:rPr>
              <a:t>How does Curley’s wife figure out that </a:t>
            </a:r>
            <a:r>
              <a:rPr lang="en-US" sz="1200" dirty="0" err="1">
                <a:latin typeface="Arial"/>
                <a:cs typeface="Arial"/>
              </a:rPr>
              <a:t>Lennie</a:t>
            </a:r>
            <a:r>
              <a:rPr lang="en-US" sz="1200" dirty="0">
                <a:latin typeface="Arial"/>
                <a:cs typeface="Arial"/>
              </a:rPr>
              <a:t> was the one to hurt Curley’s hand?</a:t>
            </a:r>
          </a:p>
          <a:p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92349" y="7536315"/>
            <a:ext cx="2593859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11. </a:t>
            </a:r>
            <a:r>
              <a:rPr lang="en-US" sz="1200" dirty="0" smtClean="0">
                <a:latin typeface="Arial"/>
                <a:cs typeface="Arial"/>
              </a:rPr>
              <a:t>Aside from racism, why would Curley’s wife lash out at Crooks?</a:t>
            </a:r>
            <a:endParaRPr lang="en-US" sz="12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60599" y="7542075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12. </a:t>
            </a:r>
            <a:r>
              <a:rPr lang="en-US" sz="1200" dirty="0">
                <a:latin typeface="Arial"/>
                <a:cs typeface="Arial"/>
              </a:rPr>
              <a:t>Why do you think that Crooks changes his mind about the ranch after George comes back?</a:t>
            </a:r>
          </a:p>
          <a:p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69411" y="2529818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4. </a:t>
            </a:r>
            <a:r>
              <a:rPr lang="en-US" sz="1200" dirty="0">
                <a:latin typeface="Arial"/>
                <a:cs typeface="Arial"/>
              </a:rPr>
              <a:t>What are Carlson’s reasons for shooting Candy’s dog? How could this incident foreshadow possible events to come?</a:t>
            </a:r>
          </a:p>
          <a:p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648106" y="2531744"/>
            <a:ext cx="2381042" cy="46164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5. </a:t>
            </a:r>
            <a:r>
              <a:rPr lang="en-US" sz="1200" dirty="0">
                <a:latin typeface="Arial"/>
                <a:cs typeface="Arial"/>
              </a:rPr>
              <a:t>What does Candy regret?</a:t>
            </a:r>
          </a:p>
          <a:p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5193074" y="2522330"/>
            <a:ext cx="2381042" cy="101564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/>
              <a:t>6. </a:t>
            </a:r>
            <a:r>
              <a:rPr lang="en-US" sz="1200" dirty="0">
                <a:latin typeface="Arial"/>
                <a:cs typeface="Arial"/>
              </a:rPr>
              <a:t>George and </a:t>
            </a:r>
            <a:r>
              <a:rPr lang="en-US" sz="1200" dirty="0" err="1">
                <a:latin typeface="Arial"/>
                <a:cs typeface="Arial"/>
              </a:rPr>
              <a:t>Lennie’s</a:t>
            </a:r>
            <a:r>
              <a:rPr lang="en-US" sz="1200" dirty="0">
                <a:latin typeface="Arial"/>
                <a:cs typeface="Arial"/>
              </a:rPr>
              <a:t> dream is realistic now. Why is it realistic? Explain their new plan to accomplish this dream.</a:t>
            </a: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86117" y="47508"/>
            <a:ext cx="2381042" cy="46166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(</a:t>
            </a:r>
            <a:r>
              <a:rPr lang="en-US" sz="1200" dirty="0" err="1">
                <a:latin typeface="Arial"/>
                <a:cs typeface="Arial"/>
              </a:rPr>
              <a:t>ch.</a:t>
            </a:r>
            <a:r>
              <a:rPr lang="en-US" sz="1200" dirty="0">
                <a:latin typeface="Arial"/>
                <a:cs typeface="Arial"/>
              </a:rPr>
              <a:t> 3) 1. What does </a:t>
            </a:r>
            <a:r>
              <a:rPr lang="en-US" sz="1200" dirty="0" err="1">
                <a:latin typeface="Arial"/>
                <a:cs typeface="Arial"/>
              </a:rPr>
              <a:t>Lennie</a:t>
            </a:r>
            <a:r>
              <a:rPr lang="en-US" sz="1200" dirty="0">
                <a:latin typeface="Arial"/>
                <a:cs typeface="Arial"/>
              </a:rPr>
              <a:t> receive?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64816" y="49434"/>
            <a:ext cx="2381042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. </a:t>
            </a:r>
            <a:r>
              <a:rPr lang="en-US" sz="1200" dirty="0">
                <a:latin typeface="Arial"/>
                <a:cs typeface="Arial"/>
              </a:rPr>
              <a:t>Why does George no longer play jokes on </a:t>
            </a:r>
            <a:r>
              <a:rPr lang="en-US" sz="1200" dirty="0" err="1">
                <a:latin typeface="Arial"/>
                <a:cs typeface="Arial"/>
              </a:rPr>
              <a:t>Lennie</a:t>
            </a:r>
            <a:r>
              <a:rPr lang="en-US" sz="1200" dirty="0">
                <a:latin typeface="Arial"/>
                <a:cs typeface="Arial"/>
              </a:rPr>
              <a:t>?</a:t>
            </a: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209784" y="40021"/>
            <a:ext cx="2381042" cy="646311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3. What did </a:t>
            </a:r>
            <a:r>
              <a:rPr lang="en-US" sz="1200" dirty="0" err="1" smtClean="0">
                <a:latin typeface="Arial"/>
                <a:cs typeface="Arial"/>
              </a:rPr>
              <a:t>Lennie</a:t>
            </a:r>
            <a:r>
              <a:rPr lang="en-US" sz="1200" dirty="0" smtClean="0">
                <a:latin typeface="Arial"/>
                <a:cs typeface="Arial"/>
              </a:rPr>
              <a:t> do in Weed? Why were George and </a:t>
            </a:r>
            <a:r>
              <a:rPr lang="en-US" sz="1200" dirty="0" err="1" smtClean="0">
                <a:latin typeface="Arial"/>
                <a:cs typeface="Arial"/>
              </a:rPr>
              <a:t>Lennie</a:t>
            </a:r>
            <a:r>
              <a:rPr lang="en-US" sz="1200" dirty="0" smtClean="0">
                <a:latin typeface="Arial"/>
                <a:cs typeface="Arial"/>
              </a:rPr>
              <a:t> driven out of Weed?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209" y="8247806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485" y="3260621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501" y="729059"/>
            <a:ext cx="7772400" cy="176354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2003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434</Words>
  <Application>Microsoft Office PowerPoint</Application>
  <PresentationFormat>Custom</PresentationFormat>
  <Paragraphs>110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Big Caslon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Musil, Michael</cp:lastModifiedBy>
  <cp:revision>30</cp:revision>
  <cp:lastPrinted>2014-11-11T19:30:48Z</cp:lastPrinted>
  <dcterms:created xsi:type="dcterms:W3CDTF">2014-04-27T03:22:02Z</dcterms:created>
  <dcterms:modified xsi:type="dcterms:W3CDTF">2017-01-12T15:04:29Z</dcterms:modified>
</cp:coreProperties>
</file>